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Isosceles Triangle 2"/>
          <p:cNvSpPr/>
          <p:nvPr/>
        </p:nvSpPr>
        <p:spPr>
          <a:xfrm>
            <a:off x="9784080" y="640080"/>
            <a:ext cx="1737360" cy="1554480"/>
          </a:xfrm>
          <a:prstGeom prst="triangle">
            <a:avLst/>
          </a:prstGeom>
          <a:noFill/>
          <a:ln w="31750">
            <a:solidFill>
              <a:srgbClr val="F2B1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424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2B13C"/>
                </a:solidFill>
                <a:latin typeface="TH Sarabun New"/>
                <a:cs typeface="TH Sarabun New"/>
              </a:rPr>
              <a:t>รายงานทางวิชาการ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2148840"/>
            <a:ext cx="1060704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200"/>
              </a:spcAft>
            </a:pPr>
            <a:r>
              <a:rPr sz="5000" b="1" i="0">
                <a:solidFill>
                  <a:srgbClr val="FFFFFF"/>
                </a:solidFill>
                <a:latin typeface="TH Sarabun New"/>
                <a:cs typeface="TH Sarabun New"/>
              </a:rPr>
              <a:t>การประยุกต์ใช้ปัญญาประดิษฐ์ (AI)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200"/>
              </a:spcAft>
            </a:pPr>
            <a:r>
              <a:rPr sz="5000" b="1" i="0">
                <a:solidFill>
                  <a:srgbClr val="FFFFFF"/>
                </a:solidFill>
                <a:latin typeface="TH Sarabun New"/>
                <a:cs typeface="TH Sarabun New"/>
              </a:rPr>
              <a:t>เพื่อเพิ่มประสิทธิภาพงานทางหลวง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343400"/>
            <a:ext cx="1042416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2200" b="0" i="0">
                <a:solidFill>
                  <a:srgbClr val="E7EFF6"/>
                </a:solidFill>
                <a:latin typeface="TH Sarabun New"/>
                <a:cs typeface="TH Sarabun New"/>
              </a:rPr>
              <a:t>กรณีศึกษาการเริ่มต้นใช้งานจริงในระดับแขวงทางหลวง  </a:t>
            </a:r>
            <a:r>
              <a:rPr sz="2200" b="1" i="0">
                <a:solidFill>
                  <a:srgbClr val="F2B13C"/>
                </a:solidFill>
                <a:latin typeface="TH Sarabun New"/>
                <a:cs typeface="TH Sarabun New"/>
              </a:rPr>
              <a:t>“เริ่มจาก 0”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sz="1900" b="0" i="1">
                <a:solidFill>
                  <a:srgbClr val="9FB3C9"/>
                </a:solidFill>
                <a:latin typeface="TH Sarabun New"/>
                <a:cs typeface="TH Sarabun New"/>
              </a:rPr>
              <a:t>ภายใต้แนวคิดการบรรยาย “ขอแค่กล้าเริ่ม”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989320"/>
            <a:ext cx="10424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8CA1B8"/>
                </a:solidFill>
                <a:latin typeface="TH Sarabun New"/>
                <a:cs typeface="TH Sarabun New"/>
              </a:rPr>
              <a:t>มิถุนายน พ.ศ. 2569  ·  doh-showcase.pages.dev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03A2E"/>
                </a:solidFill>
                <a:latin typeface="TH Sarabun New"/>
                <a:cs typeface="TH Sarabun New"/>
              </a:rPr>
              <a:t>การใช้งานอย่างรับผิดชอบ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B3A5C"/>
                </a:solidFill>
                <a:latin typeface="TH Sarabun New"/>
                <a:cs typeface="TH Sarabun New"/>
              </a:rPr>
              <a:t>ข้อควรระวัง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15600" cy="960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051560" y="1984248"/>
            <a:ext cx="548640" cy="548640"/>
          </a:xfrm>
          <a:prstGeom prst="ellipse">
            <a:avLst/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0" i="0">
                <a:solidFill>
                  <a:srgbClr val="1A202B"/>
                </a:solidFill>
                <a:latin typeface="TH Sarabun New"/>
                <a:cs typeface="TH Sarabun New"/>
              </a:rPr>
              <a:t>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1901952"/>
            <a:ext cx="3657600" cy="7315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1B3A5C"/>
                </a:solidFill>
                <a:latin typeface="TH Sarabun New"/>
                <a:cs typeface="TH Sarabun New"/>
              </a:rPr>
              <a:t>คุ้มครองข้อมูลส่วนบุคคล (PDPA)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7840" y="1783080"/>
            <a:ext cx="557784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5C6672"/>
                </a:solidFill>
                <a:latin typeface="TH Sarabun New"/>
                <a:cs typeface="TH Sarabun New"/>
              </a:rPr>
              <a:t>หลีกเลี่ยงการนำข้อมูลส่วนบุคคลของประชาชนเข้าระบบ AI สาธารณะโดยไม่จำเป็น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2862072"/>
            <a:ext cx="10515600" cy="960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51560" y="3063240"/>
            <a:ext cx="548640" cy="548640"/>
          </a:xfrm>
          <a:prstGeom prst="ellipse">
            <a:avLst/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0" i="0">
                <a:solidFill>
                  <a:srgbClr val="1A202B"/>
                </a:solidFill>
                <a:latin typeface="TH Sarabun New"/>
                <a:cs typeface="TH Sarabun New"/>
              </a:rPr>
              <a:t>🏛️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2980944"/>
            <a:ext cx="3657600" cy="7315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1B3A5C"/>
                </a:solidFill>
                <a:latin typeface="TH Sarabun New"/>
                <a:cs typeface="TH Sarabun New"/>
              </a:rPr>
              <a:t>ความลับทางราชการ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77840" y="2862072"/>
            <a:ext cx="557784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5C6672"/>
                </a:solidFill>
                <a:latin typeface="TH Sarabun New"/>
                <a:cs typeface="TH Sarabun New"/>
              </a:rPr>
              <a:t>ไม่นำข้อมูลลับหรือข้อมูลชั้นความลับเข้าสู่บริการภายนอก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3941064"/>
            <a:ext cx="10515600" cy="960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1051560" y="4142232"/>
            <a:ext cx="548640" cy="548640"/>
          </a:xfrm>
          <a:prstGeom prst="ellipse">
            <a:avLst/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0" i="0">
                <a:solidFill>
                  <a:srgbClr val="1A202B"/>
                </a:solidFill>
                <a:latin typeface="TH Sarabun New"/>
                <a:cs typeface="TH Sarabun New"/>
              </a:rPr>
              <a:t>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4059936"/>
            <a:ext cx="3657600" cy="7315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1B3A5C"/>
                </a:solidFill>
                <a:latin typeface="TH Sarabun New"/>
                <a:cs typeface="TH Sarabun New"/>
              </a:rPr>
              <a:t>ตรวจสอบความถูกต้องเสมอ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77840" y="3941064"/>
            <a:ext cx="557784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5C6672"/>
                </a:solidFill>
                <a:latin typeface="TH Sarabun New"/>
                <a:cs typeface="TH Sarabun New"/>
              </a:rPr>
              <a:t>ผลลัพธ์จาก AI ต้องผ่านการตรวจสอบโดยผู้ปฏิบัติงานก่อนนำไปใช้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5020056"/>
            <a:ext cx="10515600" cy="960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051560" y="5221224"/>
            <a:ext cx="548640" cy="548640"/>
          </a:xfrm>
          <a:prstGeom prst="ellipse">
            <a:avLst/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200" b="0" i="0">
                <a:solidFill>
                  <a:srgbClr val="1A202B"/>
                </a:solidFill>
                <a:latin typeface="TH Sarabun New"/>
                <a:cs typeface="TH Sarabun New"/>
              </a:rPr>
              <a:t>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5138928"/>
            <a:ext cx="3657600" cy="7315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1B3A5C"/>
                </a:solidFill>
                <a:latin typeface="TH Sarabun New"/>
                <a:cs typeface="TH Sarabun New"/>
              </a:rPr>
              <a:t>มนุษย์ตัดสินใจขั้นสุดท้าย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77840" y="5020056"/>
            <a:ext cx="557784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5C6672"/>
                </a:solidFill>
                <a:latin typeface="TH Sarabun New"/>
                <a:cs typeface="TH Sarabun New"/>
              </a:rPr>
              <a:t>AI ไม่มีหัวใจ แต่คุณมี — การตัดสินใจและความรับผิดชอบเป็นของคุณ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760B"/>
                </a:solidFill>
                <a:latin typeface="TH Sarabun New"/>
                <a:cs typeface="TH Sarabun New"/>
              </a:rPr>
              <a:t>แนวทางการนำร่อง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B3A5C"/>
                </a:solidFill>
                <a:latin typeface="TH Sarabun New"/>
                <a:cs typeface="TH Sarabun New"/>
              </a:rPr>
              <a:t>เริ่มทีละก้าว · 30–60–90 วัน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3410712" cy="40233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828800"/>
            <a:ext cx="3410712" cy="1005840"/>
          </a:xfrm>
          <a:prstGeom prst="roundRect">
            <a:avLst>
              <a:gd name="adj" fmla="val 8000"/>
            </a:avLst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331720"/>
            <a:ext cx="3410712" cy="502920"/>
          </a:xfrm>
          <a:prstGeom prst="rect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1938528"/>
            <a:ext cx="18288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42A45"/>
                </a:solidFill>
                <a:latin typeface="TH Sarabun New"/>
                <a:cs typeface="TH Sarabun New"/>
              </a:rPr>
              <a:t>30</a:t>
            </a:r>
            <a:r>
              <a:rPr sz="1800" b="1" i="0">
                <a:solidFill>
                  <a:srgbClr val="142A45"/>
                </a:solidFill>
                <a:latin typeface="TH Sarabun New"/>
                <a:cs typeface="TH Sarabun New"/>
              </a:rPr>
              <a:t> วัน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3017520"/>
            <a:ext cx="277063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1B3A5C"/>
                </a:solidFill>
                <a:latin typeface="TH Sarabun New"/>
                <a:cs typeface="TH Sarabun New"/>
              </a:rPr>
              <a:t>เริ่มต้นเล็ก ๆ</a:t>
            </a:r>
          </a:p>
        </p:txBody>
      </p:sp>
      <p:sp>
        <p:nvSpPr>
          <p:cNvPr id="10" name="Oval 9"/>
          <p:cNvSpPr/>
          <p:nvPr/>
        </p:nvSpPr>
        <p:spPr>
          <a:xfrm>
            <a:off x="1188720" y="3656880"/>
            <a:ext cx="128016" cy="128016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63040" y="3611880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เลือกงานประจำ 1 งานมาทดลอง</a:t>
            </a:r>
          </a:p>
        </p:txBody>
      </p:sp>
      <p:sp>
        <p:nvSpPr>
          <p:cNvPr id="12" name="Oval 11"/>
          <p:cNvSpPr/>
          <p:nvPr/>
        </p:nvSpPr>
        <p:spPr>
          <a:xfrm>
            <a:off x="1188720" y="4296960"/>
            <a:ext cx="128016" cy="128016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63040" y="4251960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ฝึกสั่งงานด้วยภาษาพูด</a:t>
            </a:r>
          </a:p>
        </p:txBody>
      </p:sp>
      <p:sp>
        <p:nvSpPr>
          <p:cNvPr id="14" name="Oval 13"/>
          <p:cNvSpPr/>
          <p:nvPr/>
        </p:nvSpPr>
        <p:spPr>
          <a:xfrm>
            <a:off x="1188720" y="4937039"/>
            <a:ext cx="128016" cy="128016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63040" y="4892039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เรียนรู้จากการลองผิดลองถูก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16552" y="1828800"/>
            <a:ext cx="3410712" cy="40233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416552" y="1828800"/>
            <a:ext cx="3410712" cy="1005840"/>
          </a:xfrm>
          <a:prstGeom prst="roundRect">
            <a:avLst>
              <a:gd name="adj" fmla="val 8000"/>
            </a:avLst>
          </a:prstGeom>
          <a:solidFill>
            <a:srgbClr val="2E8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416552" y="2331720"/>
            <a:ext cx="3410712" cy="502920"/>
          </a:xfrm>
          <a:prstGeom prst="rect">
            <a:avLst/>
          </a:prstGeom>
          <a:solidFill>
            <a:srgbClr val="2E8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82312" y="1938528"/>
            <a:ext cx="18288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FFFFFF"/>
                </a:solidFill>
                <a:latin typeface="TH Sarabun New"/>
                <a:cs typeface="TH Sarabun New"/>
              </a:rPr>
              <a:t>60</a:t>
            </a:r>
            <a:r>
              <a:rPr sz="1800" b="1" i="0">
                <a:solidFill>
                  <a:srgbClr val="FFFFFF"/>
                </a:solidFill>
                <a:latin typeface="TH Sarabun New"/>
                <a:cs typeface="TH Sarabun New"/>
              </a:rPr>
              <a:t> วัน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82312" y="3017520"/>
            <a:ext cx="277063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1B3A5C"/>
                </a:solidFill>
                <a:latin typeface="TH Sarabun New"/>
                <a:cs typeface="TH Sarabun New"/>
              </a:rPr>
              <a:t>ขยายผล</a:t>
            </a:r>
          </a:p>
        </p:txBody>
      </p:sp>
      <p:sp>
        <p:nvSpPr>
          <p:cNvPr id="21" name="Oval 20"/>
          <p:cNvSpPr/>
          <p:nvPr/>
        </p:nvSpPr>
        <p:spPr>
          <a:xfrm>
            <a:off x="4782312" y="3656880"/>
            <a:ext cx="128016" cy="128016"/>
          </a:xfrm>
          <a:prstGeom prst="ellipse">
            <a:avLst/>
          </a:prstGeom>
          <a:solidFill>
            <a:srgbClr val="2E8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056632" y="3611880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นำเครื่องมือที่มีมาใช้จริง</a:t>
            </a:r>
          </a:p>
        </p:txBody>
      </p:sp>
      <p:sp>
        <p:nvSpPr>
          <p:cNvPr id="23" name="Oval 22"/>
          <p:cNvSpPr/>
          <p:nvPr/>
        </p:nvSpPr>
        <p:spPr>
          <a:xfrm>
            <a:off x="4782312" y="4296960"/>
            <a:ext cx="128016" cy="128016"/>
          </a:xfrm>
          <a:prstGeom prst="ellipse">
            <a:avLst/>
          </a:prstGeom>
          <a:solidFill>
            <a:srgbClr val="2E8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056632" y="4251960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แลกเปลี่ยนเรียนรู้ในทีม</a:t>
            </a:r>
          </a:p>
        </p:txBody>
      </p:sp>
      <p:sp>
        <p:nvSpPr>
          <p:cNvPr id="25" name="Oval 24"/>
          <p:cNvSpPr/>
          <p:nvPr/>
        </p:nvSpPr>
        <p:spPr>
          <a:xfrm>
            <a:off x="4782312" y="4937039"/>
            <a:ext cx="128016" cy="128016"/>
          </a:xfrm>
          <a:prstGeom prst="ellipse">
            <a:avLst/>
          </a:prstGeom>
          <a:solidFill>
            <a:srgbClr val="2E8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56632" y="4892039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รวบรวมปัญหา/ข้อเสนอแนะ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010144" y="1828800"/>
            <a:ext cx="3410712" cy="40233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010144" y="1828800"/>
            <a:ext cx="3410712" cy="1005840"/>
          </a:xfrm>
          <a:prstGeom prst="roundRect">
            <a:avLst>
              <a:gd name="adj" fmla="val 8000"/>
            </a:avLst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010144" y="2331720"/>
            <a:ext cx="3410712" cy="502920"/>
          </a:xfrm>
          <a:prstGeom prst="rect">
            <a:avLst/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375904" y="1938528"/>
            <a:ext cx="182880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FFFFFF"/>
                </a:solidFill>
                <a:latin typeface="TH Sarabun New"/>
                <a:cs typeface="TH Sarabun New"/>
              </a:rPr>
              <a:t>90</a:t>
            </a:r>
            <a:r>
              <a:rPr sz="1800" b="1" i="0">
                <a:solidFill>
                  <a:srgbClr val="FFFFFF"/>
                </a:solidFill>
                <a:latin typeface="TH Sarabun New"/>
                <a:cs typeface="TH Sarabun New"/>
              </a:rPr>
              <a:t> วัน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75904" y="3017520"/>
            <a:ext cx="277063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1B3A5C"/>
                </a:solidFill>
                <a:latin typeface="TH Sarabun New"/>
                <a:cs typeface="TH Sarabun New"/>
              </a:rPr>
              <a:t>ทำให้เป็นกิจวัตร</a:t>
            </a:r>
          </a:p>
        </p:txBody>
      </p:sp>
      <p:sp>
        <p:nvSpPr>
          <p:cNvPr id="32" name="Oval 31"/>
          <p:cNvSpPr/>
          <p:nvPr/>
        </p:nvSpPr>
        <p:spPr>
          <a:xfrm>
            <a:off x="8375904" y="3656880"/>
            <a:ext cx="128016" cy="128016"/>
          </a:xfrm>
          <a:prstGeom prst="ellipse">
            <a:avLst/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650224" y="3611880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กำหนดแนวปฏิบัติใช้ AI ปลอดภัย</a:t>
            </a:r>
          </a:p>
        </p:txBody>
      </p:sp>
      <p:sp>
        <p:nvSpPr>
          <p:cNvPr id="34" name="Oval 33"/>
          <p:cNvSpPr/>
          <p:nvPr/>
        </p:nvSpPr>
        <p:spPr>
          <a:xfrm>
            <a:off x="8375904" y="4296960"/>
            <a:ext cx="128016" cy="128016"/>
          </a:xfrm>
          <a:prstGeom prst="ellipse">
            <a:avLst/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650224" y="4251960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ประเมินผลเชิงเวลา/คุณภาพ</a:t>
            </a:r>
          </a:p>
        </p:txBody>
      </p:sp>
      <p:sp>
        <p:nvSpPr>
          <p:cNvPr id="36" name="Oval 35"/>
          <p:cNvSpPr/>
          <p:nvPr/>
        </p:nvSpPr>
        <p:spPr>
          <a:xfrm>
            <a:off x="8375904" y="4937039"/>
            <a:ext cx="128016" cy="128016"/>
          </a:xfrm>
          <a:prstGeom prst="ellipse">
            <a:avLst/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650224" y="4892039"/>
            <a:ext cx="2496312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ขยายสู่งานอื่น ๆ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Isosceles Triangle 2"/>
          <p:cNvSpPr/>
          <p:nvPr/>
        </p:nvSpPr>
        <p:spPr>
          <a:xfrm>
            <a:off x="5577840" y="868680"/>
            <a:ext cx="1005840" cy="914400"/>
          </a:xfrm>
          <a:prstGeom prst="triangle">
            <a:avLst/>
          </a:prstGeom>
          <a:noFill/>
          <a:ln w="27940">
            <a:solidFill>
              <a:srgbClr val="F2B1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105156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400" b="1" i="0">
                <a:solidFill>
                  <a:srgbClr val="FFFFFF"/>
                </a:solidFill>
                <a:latin typeface="TH Sarabun New"/>
                <a:cs typeface="TH Sarabun New"/>
              </a:rPr>
              <a:t>อนาคต เป็นของคนที่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5600" b="1" i="0">
                <a:solidFill>
                  <a:srgbClr val="F2B13C"/>
                </a:solidFill>
                <a:latin typeface="TH Sarabun New"/>
                <a:cs typeface="TH Sarabun New"/>
              </a:rPr>
              <a:t>กล้าเริ่มก่อน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34340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0" i="0">
                <a:solidFill>
                  <a:srgbClr val="E7EFF6"/>
                </a:solidFill>
                <a:latin typeface="TH Sarabun New"/>
                <a:cs typeface="TH Sarabun New"/>
              </a:rPr>
              <a:t>เริ่มที่เรา · เริ่มวันนี้ · เริ่มจากก้าวเล็ก ๆ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34924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0" i="0">
                <a:solidFill>
                  <a:srgbClr val="9FB3C9"/>
                </a:solidFill>
                <a:latin typeface="TH Sarabun New"/>
                <a:cs typeface="TH Sarabun New"/>
              </a:rPr>
              <a:t>การบ้านข้อเดียว: พรุ่งนี้ ลองสิ่งใหม่ </a:t>
            </a:r>
            <a:r>
              <a:rPr sz="2000" b="1" i="0">
                <a:solidFill>
                  <a:srgbClr val="F2B13C"/>
                </a:solidFill>
                <a:latin typeface="TH Sarabun New"/>
                <a:cs typeface="TH Sarabun New"/>
              </a:rPr>
              <a:t>1 อย่าง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1264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1">
                <a:solidFill>
                  <a:srgbClr val="8CA1B8"/>
                </a:solidFill>
                <a:latin typeface="TH Sarabun New"/>
                <a:cs typeface="TH Sarabun New"/>
              </a:rPr>
              <a:t>ขอบคุณครับ — แล้วไปเริ่มด้วยกันนะครับ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760B"/>
                </a:solidFill>
                <a:latin typeface="TH Sarabun New"/>
                <a:cs typeface="TH Sarabun New"/>
              </a:rPr>
              <a:t>ภาพรวม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B3A5C"/>
                </a:solidFill>
                <a:latin typeface="TH Sarabun New"/>
                <a:cs typeface="TH Sarabun New"/>
              </a:rPr>
              <a:t>บทคัดย่อ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691640"/>
            <a:ext cx="6400800" cy="4206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</a:pPr>
            <a:r>
              <a:rPr sz="1900" b="0" i="0">
                <a:solidFill>
                  <a:srgbClr val="1A202B"/>
                </a:solidFill>
                <a:latin typeface="TH Sarabun New"/>
                <a:cs typeface="TH Sarabun New"/>
              </a:rPr>
              <a:t>รายงานนี้นำเสนอแนวทางและกรณีศึกษาการนำ </a:t>
            </a:r>
            <a:r>
              <a:rPr sz="1900" b="1" i="0">
                <a:solidFill>
                  <a:srgbClr val="1B3A5C"/>
                </a:solidFill>
                <a:latin typeface="TH Sarabun New"/>
                <a:cs typeface="TH Sarabun New"/>
              </a:rPr>
              <a:t>ปัญญาประดิษฐ์</a:t>
            </a:r>
            <a:r>
              <a:rPr sz="1900" b="0" i="0">
                <a:solidFill>
                  <a:srgbClr val="1A202B"/>
                </a:solidFill>
                <a:latin typeface="TH Sarabun New"/>
                <a:cs typeface="TH Sarabun New"/>
              </a:rPr>
              <a:t> โดยเฉพาะกลุ่มโมเดลภาษาขนาดใหญ่ (LLM) มาช่วยงานแขวงทางหลวง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</a:pPr>
            <a:r>
              <a:rPr sz="1900" b="0" i="0">
                <a:solidFill>
                  <a:srgbClr val="1A202B"/>
                </a:solidFill>
                <a:latin typeface="TH Sarabun New"/>
                <a:cs typeface="TH Sarabun New"/>
              </a:rPr>
              <a:t>ครอบคลุม 4 สายงานหลัก: สำรวจจราจร · ประมาณราคา · บำรุงทาง · ออกแบบ</a:t>
            </a:r>
          </a:p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</a:pPr>
            <a:r>
              <a:rPr sz="1900" b="0" i="0">
                <a:solidFill>
                  <a:srgbClr val="1A202B"/>
                </a:solidFill>
                <a:latin typeface="TH Sarabun New"/>
                <a:cs typeface="TH Sarabun New"/>
              </a:rPr>
              <a:t>หัวใจสำคัญคือการ </a:t>
            </a:r>
            <a:r>
              <a:rPr sz="1900" b="1" i="0">
                <a:solidFill>
                  <a:srgbClr val="B8760B"/>
                </a:solidFill>
                <a:latin typeface="TH Sarabun New"/>
                <a:cs typeface="TH Sarabun New"/>
              </a:rPr>
              <a:t>“สั่งงานด้วยภาษาธรรมชาติ”</a:t>
            </a:r>
            <a:r>
              <a:rPr sz="1900" b="0" i="0">
                <a:solidFill>
                  <a:srgbClr val="1A202B"/>
                </a:solidFill>
                <a:latin typeface="TH Sarabun New"/>
                <a:cs typeface="TH Sarabun New"/>
              </a:rPr>
              <a:t> ทำให้ผู้ที่ไม่มีพื้นฐานเขียนโปรแกรมเริ่มใช้งานได้ทันที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35240" y="1783080"/>
            <a:ext cx="3703320" cy="39319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909560" y="2057400"/>
            <a:ext cx="3200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5C6672"/>
                </a:solidFill>
                <a:latin typeface="TH Sarabun New"/>
                <a:cs typeface="TH Sarabun New"/>
              </a:rPr>
              <a:t>ผลที่เห็นเป็นรูปธรรม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18120" y="2606040"/>
            <a:ext cx="338328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5C6672"/>
                </a:solidFill>
                <a:latin typeface="TH Sarabun New"/>
                <a:cs typeface="TH Sarabun New"/>
              </a:rPr>
              <a:t>ครึ่งวัน</a:t>
            </a:r>
            <a:r>
              <a:rPr sz="3000" b="1" i="0">
                <a:solidFill>
                  <a:srgbClr val="1B3A5C"/>
                </a:solidFill>
                <a:latin typeface="TH Sarabun New"/>
                <a:cs typeface="TH Sarabun New"/>
              </a:rPr>
              <a:t>  →  </a:t>
            </a:r>
            <a:r>
              <a:rPr sz="3400" b="1" i="0">
                <a:solidFill>
                  <a:srgbClr val="B8760B"/>
                </a:solidFill>
                <a:latin typeface="TH Sarabun New"/>
                <a:cs typeface="TH Sarabun New"/>
              </a:rPr>
              <a:t>5 นาที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3794760"/>
            <a:ext cx="3200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ลดเวลางานประจำที่ทำซ้ำ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92440" y="4343400"/>
            <a:ext cx="2788920" cy="15240"/>
          </a:xfrm>
          <a:prstGeom prst="rect">
            <a:avLst/>
          </a:prstGeom>
          <a:solidFill>
            <a:srgbClr val="D9E2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09560" y="4526280"/>
            <a:ext cx="3200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1B3A5C"/>
                </a:solidFill>
                <a:latin typeface="TH Sarabun New"/>
                <a:cs typeface="TH Sarabun New"/>
              </a:rPr>
              <a:t>คืนเวลาให้บุคลากร</a:t>
            </a: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5C6672"/>
                </a:solidFill>
                <a:latin typeface="TH Sarabun New"/>
                <a:cs typeface="TH Sarabun New"/>
              </a:rPr>
              <a:t>ไปดูแลถนน ดูแลประชาชน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760B"/>
                </a:solidFill>
                <a:latin typeface="TH Sarabun New"/>
                <a:cs typeface="TH Sarabun New"/>
              </a:rPr>
              <a:t>บทนำ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B3A5C"/>
                </a:solidFill>
                <a:latin typeface="TH Sarabun New"/>
                <a:cs typeface="TH Sarabun New"/>
              </a:rPr>
              <a:t>ความเป็นมาและวัตถุประสงค์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5120640" cy="41605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01168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1B3A5C"/>
                </a:solidFill>
                <a:latin typeface="TH Sarabun New"/>
                <a:cs typeface="TH Sarabun New"/>
              </a:rPr>
              <a:t>ความเป็นมา</a:t>
            </a:r>
          </a:p>
        </p:txBody>
      </p:sp>
      <p:sp>
        <p:nvSpPr>
          <p:cNvPr id="7" name="Oval 6"/>
          <p:cNvSpPr/>
          <p:nvPr/>
        </p:nvSpPr>
        <p:spPr>
          <a:xfrm>
            <a:off x="1097280" y="2646040"/>
            <a:ext cx="146304" cy="146304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17320" y="2606040"/>
            <a:ext cx="42976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0" i="0">
                <a:solidFill>
                  <a:srgbClr val="1A202B"/>
                </a:solidFill>
                <a:latin typeface="TH Sarabun New"/>
                <a:cs typeface="TH Sarabun New"/>
              </a:rPr>
              <a:t>AI พัฒนาอย่างรวดเร็ว เข้าใจภาษาไทยได้เป็นธรรมชาติ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3514720"/>
            <a:ext cx="146304" cy="146304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17320" y="3474720"/>
            <a:ext cx="42976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0" i="0">
                <a:solidFill>
                  <a:srgbClr val="1A202B"/>
                </a:solidFill>
                <a:latin typeface="TH Sarabun New"/>
                <a:cs typeface="TH Sarabun New"/>
              </a:rPr>
              <a:t>งานแขวงฯ มีลักษณะทำซ้ำ ใช้เวลามาก และใช้ข้อมูลจำนวนมาก</a:t>
            </a:r>
          </a:p>
        </p:txBody>
      </p:sp>
      <p:sp>
        <p:nvSpPr>
          <p:cNvPr id="11" name="Oval 10"/>
          <p:cNvSpPr/>
          <p:nvPr/>
        </p:nvSpPr>
        <p:spPr>
          <a:xfrm>
            <a:off x="1097280" y="4383400"/>
            <a:ext cx="146304" cy="146304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17320" y="4343400"/>
            <a:ext cx="42976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0" i="0">
                <a:solidFill>
                  <a:srgbClr val="1A202B"/>
                </a:solidFill>
                <a:latin typeface="TH Sarabun New"/>
                <a:cs typeface="TH Sarabun New"/>
              </a:rPr>
              <a:t>อุปสรรคที่แท้จริงไม่ใช่เทคโนโลยี แต่คือ “ความกล้าเริ่ม”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72200" y="1783080"/>
            <a:ext cx="5166360" cy="4160520"/>
          </a:xfrm>
          <a:prstGeom prst="roundRect">
            <a:avLst>
              <a:gd name="adj" fmla="val 8000"/>
            </a:avLst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46520" y="201168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2B13C"/>
                </a:solidFill>
                <a:latin typeface="TH Sarabun New"/>
                <a:cs typeface="TH Sarabun New"/>
              </a:rPr>
              <a:t>วัตถุประสงค์</a:t>
            </a:r>
          </a:p>
        </p:txBody>
      </p:sp>
      <p:sp>
        <p:nvSpPr>
          <p:cNvPr id="15" name="Oval 14"/>
          <p:cNvSpPr/>
          <p:nvPr/>
        </p:nvSpPr>
        <p:spPr>
          <a:xfrm>
            <a:off x="6446520" y="2560320"/>
            <a:ext cx="411480" cy="411480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200" b="1" i="0">
                <a:solidFill>
                  <a:srgbClr val="142A45"/>
                </a:solidFill>
                <a:latin typeface="TH Sarabun New"/>
                <a:cs typeface="TH Sarabun New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95160" y="2580320"/>
            <a:ext cx="4114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E7EFF6"/>
                </a:solidFill>
                <a:latin typeface="TH Sarabun New"/>
                <a:cs typeface="TH Sarabun New"/>
              </a:rPr>
              <a:t>สร้างความเข้าใจพื้นฐานเรื่อง AI สำหรับคนทางหลวง</a:t>
            </a:r>
          </a:p>
        </p:txBody>
      </p:sp>
      <p:sp>
        <p:nvSpPr>
          <p:cNvPr id="17" name="Oval 16"/>
          <p:cNvSpPr/>
          <p:nvPr/>
        </p:nvSpPr>
        <p:spPr>
          <a:xfrm>
            <a:off x="6446520" y="3337560"/>
            <a:ext cx="411480" cy="411480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200" b="1" i="0">
                <a:solidFill>
                  <a:srgbClr val="142A45"/>
                </a:solidFill>
                <a:latin typeface="TH Sarabun New"/>
                <a:cs typeface="TH Sarabun New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5160" y="3357560"/>
            <a:ext cx="4114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E7EFF6"/>
                </a:solidFill>
                <a:latin typeface="TH Sarabun New"/>
                <a:cs typeface="TH Sarabun New"/>
              </a:rPr>
              <a:t>นำเสนอกรณีศึกษาการใช้จริงใน 4 สายงาน</a:t>
            </a:r>
          </a:p>
        </p:txBody>
      </p:sp>
      <p:sp>
        <p:nvSpPr>
          <p:cNvPr id="19" name="Oval 18"/>
          <p:cNvSpPr/>
          <p:nvPr/>
        </p:nvSpPr>
        <p:spPr>
          <a:xfrm>
            <a:off x="6446520" y="4114800"/>
            <a:ext cx="411480" cy="411480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200" b="1" i="0">
                <a:solidFill>
                  <a:srgbClr val="142A45"/>
                </a:solidFill>
                <a:latin typeface="TH Sarabun New"/>
                <a:cs typeface="TH Sarabun New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95160" y="4134800"/>
            <a:ext cx="4114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E7EFF6"/>
                </a:solidFill>
                <a:latin typeface="TH Sarabun New"/>
                <a:cs typeface="TH Sarabun New"/>
              </a:rPr>
              <a:t>เสนอแนวทางนำร่อง พร้อมข้อควรระวังในการใช้งาน</a:t>
            </a:r>
          </a:p>
        </p:txBody>
      </p:sp>
      <p:sp>
        <p:nvSpPr>
          <p:cNvPr id="21" name="Oval 20"/>
          <p:cNvSpPr/>
          <p:nvPr/>
        </p:nvSpPr>
        <p:spPr>
          <a:xfrm>
            <a:off x="6446520" y="4892040"/>
            <a:ext cx="411480" cy="411480"/>
          </a:xfrm>
          <a:prstGeom prst="ellipse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200" b="1" i="0">
                <a:solidFill>
                  <a:srgbClr val="142A45"/>
                </a:solidFill>
                <a:latin typeface="TH Sarabun New"/>
                <a:cs typeface="TH Sarabun New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95160" y="4912040"/>
            <a:ext cx="4114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E7EFF6"/>
                </a:solidFill>
                <a:latin typeface="TH Sarabun New"/>
                <a:cs typeface="TH Sarabun New"/>
              </a:rPr>
              <a:t>สร้างแรงบันดาลใจให้กล้าเริ่มทดลองใช้ในงานประจำ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760B"/>
                </a:solidFill>
                <a:latin typeface="TH Sarabun New"/>
                <a:cs typeface="TH Sarabun New"/>
              </a:rPr>
              <a:t>แนวคิดและทฤษฎี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B3A5C"/>
                </a:solidFill>
                <a:latin typeface="TH Sarabun New"/>
                <a:cs typeface="TH Sarabun New"/>
              </a:rPr>
              <a:t>AI ไม่ใช่เรื่องไกลตัว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645920"/>
            <a:ext cx="105156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0" i="0">
                <a:solidFill>
                  <a:srgbClr val="1A202B"/>
                </a:solidFill>
                <a:latin typeface="TH Sarabun New"/>
                <a:cs typeface="TH Sarabun New"/>
              </a:rPr>
              <a:t>มันคือ </a:t>
            </a:r>
            <a:r>
              <a:rPr sz="2200" b="1" i="0">
                <a:solidFill>
                  <a:srgbClr val="B8760B"/>
                </a:solidFill>
                <a:latin typeface="TH Sarabun New"/>
                <a:cs typeface="TH Sarabun New"/>
              </a:rPr>
              <a:t>“เครื่องมือ”</a:t>
            </a:r>
            <a:r>
              <a:rPr sz="2200" b="0" i="0">
                <a:solidFill>
                  <a:srgbClr val="1A202B"/>
                </a:solidFill>
                <a:latin typeface="TH Sarabun New"/>
                <a:cs typeface="TH Sarabun New"/>
              </a:rPr>
              <a:t> — เหมือนเครื่องคิดเลขที่ฉลาดขึ้น ที่รับคำสั่งเป็นภาษาคนแทนตัวเลข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514600"/>
            <a:ext cx="3410712" cy="3246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43000" y="2788920"/>
            <a:ext cx="868680" cy="868680"/>
          </a:xfrm>
          <a:prstGeom prst="ellipse">
            <a:avLst/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0" i="0">
                <a:solidFill>
                  <a:srgbClr val="1A202B"/>
                </a:solidFill>
                <a:latin typeface="TH Sarabun New"/>
                <a:cs typeface="TH Sarabun New"/>
              </a:rPr>
              <a:t>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840480"/>
            <a:ext cx="277063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1B3A5C"/>
                </a:solidFill>
                <a:latin typeface="TH Sarabun New"/>
                <a:cs typeface="TH Sarabun New"/>
              </a:rPr>
              <a:t>โมเดลภาษาขนาดใหญ่ (LLM)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4617720"/>
            <a:ext cx="27706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5C6672"/>
                </a:solidFill>
                <a:latin typeface="TH Sarabun New"/>
                <a:cs typeface="TH Sarabun New"/>
              </a:rPr>
              <a:t>เรียนรู้จากข้อความมหาศาล เข้าใจและตอบโต้เป็นภาษาธรรมชาติได้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16552" y="2514600"/>
            <a:ext cx="3410712" cy="3246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736592" y="2788920"/>
            <a:ext cx="868680" cy="868680"/>
          </a:xfrm>
          <a:prstGeom prst="ellipse">
            <a:avLst/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0" i="0">
                <a:solidFill>
                  <a:srgbClr val="1A202B"/>
                </a:solidFill>
                <a:latin typeface="TH Sarabun New"/>
                <a:cs typeface="TH Sarabun New"/>
              </a:rPr>
              <a:t>💬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36592" y="3840480"/>
            <a:ext cx="277063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1B3A5C"/>
                </a:solidFill>
                <a:latin typeface="TH Sarabun New"/>
                <a:cs typeface="TH Sarabun New"/>
              </a:rPr>
              <a:t>สั่งด้วยภาษาพูด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36592" y="4617720"/>
            <a:ext cx="27706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5C6672"/>
                </a:solidFill>
                <a:latin typeface="TH Sarabun New"/>
                <a:cs typeface="TH Sarabun New"/>
              </a:rPr>
              <a:t>พิมพ์คุยเหมือนสั่งลูกน้องที่เก่ง ไม่ต้องเขียนโค้ดสักบรรทัด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10144" y="2514600"/>
            <a:ext cx="3410712" cy="3246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8330184" y="2788920"/>
            <a:ext cx="868680" cy="868680"/>
          </a:xfrm>
          <a:prstGeom prst="ellipse">
            <a:avLst/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0" i="0">
                <a:solidFill>
                  <a:srgbClr val="1A202B"/>
                </a:solidFill>
                <a:latin typeface="TH Sarabun New"/>
                <a:cs typeface="TH Sarabun New"/>
              </a:rPr>
              <a:t>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30184" y="3840480"/>
            <a:ext cx="277063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1B3A5C"/>
                </a:solidFill>
                <a:latin typeface="TH Sarabun New"/>
                <a:cs typeface="TH Sarabun New"/>
              </a:rPr>
              <a:t>มนุษย์คือศูนย์กลาง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30184" y="4617720"/>
            <a:ext cx="27706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5C6672"/>
                </a:solidFill>
                <a:latin typeface="TH Sarabun New"/>
                <a:cs typeface="TH Sarabun New"/>
              </a:rPr>
              <a:t>AI เป็นผู้ช่วย การตัดสินใจและความรับผิดชอบยังเป็นของคุณ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760B"/>
                </a:solidFill>
                <a:latin typeface="TH Sarabun New"/>
                <a:cs typeface="TH Sarabun New"/>
              </a:rPr>
              <a:t>หลักการสั่งงานด้วยภาษาธรรมชาติ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B3A5C"/>
                </a:solidFill>
                <a:latin typeface="TH Sarabun New"/>
                <a:cs typeface="TH Sarabun New"/>
              </a:rPr>
              <a:t>พูดแบบนี้ → ได้แบบนี้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828800"/>
            <a:ext cx="45720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1A202B"/>
                </a:solidFill>
                <a:latin typeface="TH Sarabun New"/>
                <a:cs typeface="TH Sarabun New"/>
              </a:rPr>
              <a:t>“ช่วยสรุปไฟล์นี้ให้หน่อย”  (แนบ PDF 50 หน้า)</a:t>
            </a:r>
          </a:p>
        </p:txBody>
      </p:sp>
      <p:sp>
        <p:nvSpPr>
          <p:cNvPr id="7" name="Right Arrow 6"/>
          <p:cNvSpPr/>
          <p:nvPr/>
        </p:nvSpPr>
        <p:spPr>
          <a:xfrm>
            <a:off x="6035040" y="2121408"/>
            <a:ext cx="502920" cy="329184"/>
          </a:xfrm>
          <a:prstGeom prst="rightArrow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720840" y="1828800"/>
            <a:ext cx="4617720" cy="914400"/>
          </a:xfrm>
          <a:prstGeom prst="roundRect">
            <a:avLst>
              <a:gd name="adj" fmla="val 8000"/>
            </a:avLst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995160" y="1828800"/>
            <a:ext cx="41148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B3A5C"/>
                </a:solidFill>
                <a:latin typeface="TH Sarabun New"/>
                <a:cs typeface="TH Sarabun New"/>
              </a:rPr>
              <a:t>สรุปประเด็นสำคัญ 5 ข้อ ใน 10 วินาที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2907792"/>
            <a:ext cx="50749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2907792"/>
            <a:ext cx="45720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1A202B"/>
                </a:solidFill>
                <a:latin typeface="TH Sarabun New"/>
                <a:cs typeface="TH Sarabun New"/>
              </a:rPr>
              <a:t>“ทำตารางราคาวัสดุให้หน่อย”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035040" y="3200400"/>
            <a:ext cx="502920" cy="329184"/>
          </a:xfrm>
          <a:prstGeom prst="rightArrow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720840" y="2907792"/>
            <a:ext cx="4617720" cy="914400"/>
          </a:xfrm>
          <a:prstGeom prst="roundRect">
            <a:avLst>
              <a:gd name="adj" fmla="val 8000"/>
            </a:avLst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995160" y="2907792"/>
            <a:ext cx="41148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B3A5C"/>
                </a:solidFill>
                <a:latin typeface="TH Sarabun New"/>
                <a:cs typeface="TH Sarabun New"/>
              </a:rPr>
              <a:t>ตารางพร้อมสูตรคำนวณ ใช้งานได้ทันที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3986784"/>
            <a:ext cx="50749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80" y="3986784"/>
            <a:ext cx="45720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1A202B"/>
                </a:solidFill>
                <a:latin typeface="TH Sarabun New"/>
                <a:cs typeface="TH Sarabun New"/>
              </a:rPr>
              <a:t>“ร่างหนังสือราชการเรื่องนี้”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035040" y="4279392"/>
            <a:ext cx="502920" cy="329184"/>
          </a:xfrm>
          <a:prstGeom prst="rightArrow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720840" y="3986784"/>
            <a:ext cx="4617720" cy="914400"/>
          </a:xfrm>
          <a:prstGeom prst="roundRect">
            <a:avLst>
              <a:gd name="adj" fmla="val 8000"/>
            </a:avLst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995160" y="3986784"/>
            <a:ext cx="41148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B3A5C"/>
                </a:solidFill>
                <a:latin typeface="TH Sarabun New"/>
                <a:cs typeface="TH Sarabun New"/>
              </a:rPr>
              <a:t>ร่างเสร็จ จัดรูปแบบเรียบร้อย พร้อมให้แก้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5065776"/>
            <a:ext cx="50749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5065776"/>
            <a:ext cx="45720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0" i="0">
                <a:solidFill>
                  <a:srgbClr val="1A202B"/>
                </a:solidFill>
                <a:latin typeface="TH Sarabun New"/>
                <a:cs typeface="TH Sarabun New"/>
              </a:rPr>
              <a:t>“เขียนเว็บนับรถจากกล้องให้”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6035040" y="5358384"/>
            <a:ext cx="502920" cy="329184"/>
          </a:xfrm>
          <a:prstGeom prst="rightArrow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720840" y="5065776"/>
            <a:ext cx="4617720" cy="914400"/>
          </a:xfrm>
          <a:prstGeom prst="roundRect">
            <a:avLst>
              <a:gd name="adj" fmla="val 8000"/>
            </a:avLst>
          </a:prstGeom>
          <a:solidFill>
            <a:srgbClr val="E7EF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995160" y="5065776"/>
            <a:ext cx="4114800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650" b="1" i="0">
                <a:solidFill>
                  <a:srgbClr val="1B3A5C"/>
                </a:solidFill>
                <a:latin typeface="TH Sarabun New"/>
                <a:cs typeface="TH Sarabun New"/>
              </a:rPr>
              <a:t>เว็บแอปพลิเคชันที่ใช้งานได้จริง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760B"/>
                </a:solidFill>
                <a:latin typeface="TH Sarabun New"/>
                <a:cs typeface="TH Sarabun New"/>
              </a:rPr>
              <a:t>วิธีคิดง่าย 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1B3A5C"/>
                </a:solidFill>
                <a:latin typeface="TH Sarabun New"/>
                <a:cs typeface="TH Sarabun New"/>
              </a:rPr>
              <a:t>คุณคือผู้จัดการ · AI คือลูกน้องมือทอง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627632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2000" b="0" i="0">
                <a:solidFill>
                  <a:srgbClr val="1A202B"/>
                </a:solidFill>
                <a:latin typeface="TH Sarabun New"/>
                <a:cs typeface="TH Sarabun New"/>
              </a:rPr>
              <a:t>เก่ง ขยัน เร็ว ไม่เคยบ่น — แต่ทำงานได้ดีตาม </a:t>
            </a:r>
            <a:r>
              <a:rPr sz="2000" b="1" i="0">
                <a:solidFill>
                  <a:srgbClr val="B8760B"/>
                </a:solidFill>
                <a:latin typeface="TH Sarabun New"/>
                <a:cs typeface="TH Sarabun New"/>
              </a:rPr>
              <a:t>“คำสั่ง”</a:t>
            </a:r>
            <a:r>
              <a:rPr sz="2000" b="0" i="0">
                <a:solidFill>
                  <a:srgbClr val="1A202B"/>
                </a:solidFill>
                <a:latin typeface="TH Sarabun New"/>
                <a:cs typeface="TH Sarabun New"/>
              </a:rPr>
              <a:t> ที่คุณให้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514600"/>
            <a:ext cx="585216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697480"/>
            <a:ext cx="5394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B03A2E"/>
                </a:solidFill>
                <a:latin typeface="TH Sarabun New"/>
                <a:cs typeface="TH Sarabun New"/>
              </a:rPr>
              <a:t>สั่งคลุมเครือ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118104"/>
            <a:ext cx="53949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1A202B"/>
                </a:solidFill>
                <a:latin typeface="TH Sarabun New"/>
                <a:cs typeface="TH Sarabun New"/>
              </a:rPr>
              <a:t>“ทำรายงานให้หน่อย”</a:t>
            </a:r>
          </a:p>
        </p:txBody>
      </p:sp>
      <p:sp>
        <p:nvSpPr>
          <p:cNvPr id="9" name="Right Arrow 8"/>
          <p:cNvSpPr/>
          <p:nvPr/>
        </p:nvSpPr>
        <p:spPr>
          <a:xfrm>
            <a:off x="6812280" y="2990088"/>
            <a:ext cx="548640" cy="384048"/>
          </a:xfrm>
          <a:prstGeom prst="rightArrow">
            <a:avLst/>
          </a:prstGeom>
          <a:solidFill>
            <a:srgbClr val="C973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589520" y="2514600"/>
            <a:ext cx="3749039" cy="1371600"/>
          </a:xfrm>
          <a:prstGeom prst="roundRect">
            <a:avLst>
              <a:gd name="adj" fmla="val 8000"/>
            </a:avLst>
          </a:prstGeom>
          <a:solidFill>
            <a:srgbClr val="F7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863840" y="2514600"/>
            <a:ext cx="3291840" cy="1371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B03A2E"/>
                </a:solidFill>
                <a:latin typeface="TH Sarabun New"/>
                <a:cs typeface="TH Sarabun New"/>
              </a:rPr>
              <a:t>ได้งานกว้าง ๆ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B03A2E"/>
                </a:solidFill>
                <a:latin typeface="TH Sarabun New"/>
                <a:cs typeface="TH Sarabun New"/>
              </a:rPr>
              <a:t>ไม่ตรงใจ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4178808"/>
            <a:ext cx="5852160" cy="13716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4361688"/>
            <a:ext cx="5394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2E8B57"/>
                </a:solidFill>
                <a:latin typeface="TH Sarabun New"/>
                <a:cs typeface="TH Sarabun New"/>
              </a:rPr>
              <a:t>สั่งชัดเจน ครบถ้วน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782312"/>
            <a:ext cx="53949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1A202B"/>
                </a:solidFill>
                <a:latin typeface="TH Sarabun New"/>
                <a:cs typeface="TH Sarabun New"/>
              </a:rPr>
              <a:t>“สรุปจราจรสาย 1 เดือนนี้ 5 ข้อ เน้นจุดเสี่ยง”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6812280" y="4654296"/>
            <a:ext cx="548640" cy="384048"/>
          </a:xfrm>
          <a:prstGeom prst="rightArrow">
            <a:avLst/>
          </a:prstGeom>
          <a:solidFill>
            <a:srgbClr val="F2B1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589520" y="4178808"/>
            <a:ext cx="3749039" cy="1371600"/>
          </a:xfrm>
          <a:prstGeom prst="roundRect">
            <a:avLst>
              <a:gd name="adj" fmla="val 8000"/>
            </a:avLst>
          </a:prstGeom>
          <a:solidFill>
            <a:srgbClr val="E9F3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863840" y="4178808"/>
            <a:ext cx="3291840" cy="13716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2E8B57"/>
                </a:solidFill>
                <a:latin typeface="TH Sarabun New"/>
                <a:cs typeface="TH Sarabun New"/>
              </a:rPr>
              <a:t>ได้งานตรงเป๊ะ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2E8B57"/>
                </a:solidFill>
                <a:latin typeface="TH Sarabun New"/>
                <a:cs typeface="TH Sarabun New"/>
              </a:rPr>
              <a:t>พร้อมใช้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61722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1">
                <a:solidFill>
                  <a:srgbClr val="5C6672"/>
                </a:solidFill>
                <a:latin typeface="TH Sarabun New"/>
                <a:cs typeface="TH Sarabun New"/>
              </a:rPr>
              <a:t>ยิ่งสั่งถูก ครบถ้วน ยิ่งได้งานตามที่ต้องการ — “สั่งงานให้เป็น” คือทักษะของผู้จัดการที่ดี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F2B13C"/>
                </a:solidFill>
                <a:latin typeface="TH Sarabun New"/>
                <a:cs typeface="TH Sarabun New"/>
              </a:rPr>
              <a:t>กรณีศึกษาจริง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1" i="0">
                <a:solidFill>
                  <a:srgbClr val="FFFFFF"/>
                </a:solidFill>
                <a:latin typeface="TH Sarabun New"/>
                <a:cs typeface="TH Sarabun New"/>
              </a:rPr>
              <a:t>การประยุกต์ใช้ใน 4 สายงานของแขวงทางหลวง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74519"/>
            <a:ext cx="5166360" cy="210312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 w="12700">
            <a:solidFill>
              <a:srgbClr val="2E5A8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30551"/>
            <a:ext cx="914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FFFFFF"/>
                </a:solidFill>
                <a:latin typeface="TH Sarabun New"/>
                <a:cs typeface="TH Sarabun New"/>
              </a:rPr>
              <a:t>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148839"/>
            <a:ext cx="37033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2B13C"/>
                </a:solidFill>
                <a:latin typeface="TH Sarabun New"/>
                <a:cs typeface="TH Sarabun New"/>
              </a:rPr>
              <a:t>งานสำรวจจราจร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57400" y="2788919"/>
            <a:ext cx="370332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E7EFF6"/>
                </a:solidFill>
                <a:latin typeface="TH Sarabun New"/>
                <a:cs typeface="TH Sarabun New"/>
              </a:rPr>
              <a:t>Traffic Vision X · TTVE · ระบบนับจราจร · TomTom Extractor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72200" y="1874519"/>
            <a:ext cx="5166360" cy="210312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 w="12700">
            <a:solidFill>
              <a:srgbClr val="2E5A8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92240" y="2130551"/>
            <a:ext cx="914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FFFFFF"/>
                </a:solidFill>
                <a:latin typeface="TH Sarabun New"/>
                <a:cs typeface="TH Sarabun New"/>
              </a:rPr>
              <a:t>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6640" y="2148839"/>
            <a:ext cx="37033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2B13C"/>
                </a:solidFill>
                <a:latin typeface="TH Sarabun New"/>
                <a:cs typeface="TH Sarabun New"/>
              </a:rPr>
              <a:t>งานประมาณราคา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6640" y="2788919"/>
            <a:ext cx="370332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E7EFF6"/>
                </a:solidFill>
                <a:latin typeface="TH Sarabun New"/>
                <a:cs typeface="TH Sarabun New"/>
              </a:rPr>
              <a:t>Easy BOQ · Escalation Factor K · PriceLive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4160519"/>
            <a:ext cx="5166360" cy="210312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 w="12700">
            <a:solidFill>
              <a:srgbClr val="2E5A8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43000" y="4416551"/>
            <a:ext cx="914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FFFFFF"/>
                </a:solidFill>
                <a:latin typeface="TH Sarabun New"/>
                <a:cs typeface="TH Sarabun New"/>
              </a:rPr>
              <a:t>🛠️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57400" y="4434839"/>
            <a:ext cx="37033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2B13C"/>
                </a:solidFill>
                <a:latin typeface="TH Sarabun New"/>
                <a:cs typeface="TH Sarabun New"/>
              </a:rPr>
              <a:t>งานบำรุงทาง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57400" y="5074919"/>
            <a:ext cx="370332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E7EFF6"/>
                </a:solidFill>
                <a:latin typeface="TH Sarabun New"/>
                <a:cs typeface="TH Sarabun New"/>
              </a:rPr>
              <a:t>ติดตามราคาวัสดุ/ค่าแรง · จัดทำเอกสารงานบำรุง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72200" y="4160519"/>
            <a:ext cx="5166360" cy="210312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 w="12700">
            <a:solidFill>
              <a:srgbClr val="2E5A8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4416551"/>
            <a:ext cx="914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FFFFFF"/>
                </a:solidFill>
                <a:latin typeface="TH Sarabun New"/>
                <a:cs typeface="TH Sarabun New"/>
              </a:rPr>
              <a:t>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06640" y="4434839"/>
            <a:ext cx="37033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2B13C"/>
                </a:solidFill>
                <a:latin typeface="TH Sarabun New"/>
                <a:cs typeface="TH Sarabun New"/>
              </a:rPr>
              <a:t>งานออกแบบ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06640" y="5074919"/>
            <a:ext cx="370332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E7EFF6"/>
                </a:solidFill>
                <a:latin typeface="TH Sarabun New"/>
                <a:cs typeface="TH Sarabun New"/>
              </a:rPr>
              <a:t>Eccentric Footing · Concrete Design · คลังแบบมาตรฐาน DOH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B8760B"/>
                </a:solidFill>
                <a:latin typeface="TH Sarabun New"/>
                <a:cs typeface="TH Sarabun New"/>
              </a:rPr>
              <a:t>เครื่องมือที่ใช้งานจริง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841248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 i="0">
                <a:solidFill>
                  <a:srgbClr val="1B3A5C"/>
                </a:solidFill>
                <a:latin typeface="TH Sarabun New"/>
                <a:cs typeface="TH Sarabun New"/>
              </a:rPr>
              <a:t>สรุปเครื่องมือและช่องทางเข้าถึง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1783080"/>
            <a:ext cx="10515600" cy="566928"/>
          </a:xfrm>
          <a:prstGeom prst="rect">
            <a:avLst/>
          </a:prstGeom>
          <a:solidFill>
            <a:srgbClr val="1B3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51560" y="1783080"/>
            <a:ext cx="33832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FFFFFF"/>
                </a:solidFill>
                <a:latin typeface="TH Sarabun New"/>
                <a:cs typeface="TH Sarabun New"/>
              </a:rPr>
              <a:t>เครื่องมือ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783080"/>
            <a:ext cx="25603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FFFFFF"/>
                </a:solidFill>
                <a:latin typeface="TH Sarabun New"/>
                <a:cs typeface="TH Sarabun New"/>
              </a:rPr>
              <a:t>สายงาน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0" y="1783080"/>
            <a:ext cx="39319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TH Sarabun New"/>
                <a:cs typeface="TH Sarabun New"/>
              </a:rPr>
              <a:t>ลิงก์</a:t>
            </a:r>
          </a:p>
        </p:txBody>
      </p:sp>
      <p:sp>
        <p:nvSpPr>
          <p:cNvPr id="9" name="Rectangle 8"/>
          <p:cNvSpPr/>
          <p:nvPr/>
        </p:nvSpPr>
        <p:spPr>
          <a:xfrm>
            <a:off x="822960" y="2350008"/>
            <a:ext cx="10515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2350008"/>
            <a:ext cx="33832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Traffic Vision 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2350008"/>
            <a:ext cx="25603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5C6672"/>
                </a:solidFill>
                <a:latin typeface="TH Sarabun New"/>
                <a:cs typeface="TH Sarabun New"/>
              </a:rPr>
              <a:t>สำรวจจราจร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2350008"/>
            <a:ext cx="39319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B8760B"/>
                </a:solidFill>
                <a:latin typeface="TH Sarabun New"/>
                <a:cs typeface="TH Sarabun New"/>
              </a:rPr>
              <a:t>traffic-vision-x.pages.dev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" y="2916936"/>
            <a:ext cx="10515600" cy="566928"/>
          </a:xfrm>
          <a:prstGeom prst="rect">
            <a:avLst/>
          </a:prstGeom>
          <a:solidFill>
            <a:srgbClr val="E7EFF6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2916936"/>
            <a:ext cx="33832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TTVE ประมาณปริมาณจราจร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916936"/>
            <a:ext cx="25603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5C6672"/>
                </a:solidFill>
                <a:latin typeface="TH Sarabun New"/>
                <a:cs typeface="TH Sarabun New"/>
              </a:rPr>
              <a:t>สำรวจจราจร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0" y="2916936"/>
            <a:ext cx="39319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B8760B"/>
                </a:solidFill>
                <a:latin typeface="TH Sarabun New"/>
                <a:cs typeface="TH Sarabun New"/>
              </a:rPr>
              <a:t>changkid-engapp.pages.dev/trafficdata/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2960" y="3483864"/>
            <a:ext cx="10515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483864"/>
            <a:ext cx="33832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Easy BOQ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3483864"/>
            <a:ext cx="25603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5C6672"/>
                </a:solidFill>
                <a:latin typeface="TH Sarabun New"/>
                <a:cs typeface="TH Sarabun New"/>
              </a:rPr>
              <a:t>ประมาณราคา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0" y="3483864"/>
            <a:ext cx="39319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B8760B"/>
                </a:solidFill>
                <a:latin typeface="TH Sarabun New"/>
                <a:cs typeface="TH Sarabun New"/>
              </a:rPr>
              <a:t>changkid-engapp.pages.dev/EasyBOQ/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2960" y="4050792"/>
            <a:ext cx="10515600" cy="566928"/>
          </a:xfrm>
          <a:prstGeom prst="rect">
            <a:avLst/>
          </a:prstGeom>
          <a:solidFill>
            <a:srgbClr val="E7EFF6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51560" y="4050792"/>
            <a:ext cx="33832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Escalation Factor 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4050792"/>
            <a:ext cx="25603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5C6672"/>
                </a:solidFill>
                <a:latin typeface="TH Sarabun New"/>
                <a:cs typeface="TH Sarabun New"/>
              </a:rPr>
              <a:t>ประมาณราคา/สัญญา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0" y="4050792"/>
            <a:ext cx="39319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B8760B"/>
                </a:solidFill>
                <a:latin typeface="TH Sarabun New"/>
                <a:cs typeface="TH Sarabun New"/>
              </a:rPr>
              <a:t>changkid-engapp.pages.dev/Escalation-factor-K/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22960" y="4617720"/>
            <a:ext cx="1051560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51560" y="4617720"/>
            <a:ext cx="33832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PriceLive ราคาช่าง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0" y="4617720"/>
            <a:ext cx="25603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5C6672"/>
                </a:solidFill>
                <a:latin typeface="TH Sarabun New"/>
                <a:cs typeface="TH Sarabun New"/>
              </a:rPr>
              <a:t>บำรุง/ประมาณราคา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0" y="4617720"/>
            <a:ext cx="39319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B8760B"/>
                </a:solidFill>
                <a:latin typeface="TH Sarabun New"/>
                <a:cs typeface="TH Sarabun New"/>
              </a:rPr>
              <a:t>changkid-engapp.pages.dev/price-live/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22960" y="5184648"/>
            <a:ext cx="10515600" cy="566928"/>
          </a:xfrm>
          <a:prstGeom prst="rect">
            <a:avLst/>
          </a:prstGeom>
          <a:solidFill>
            <a:srgbClr val="E7EFF6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51560" y="5184648"/>
            <a:ext cx="338328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1A202B"/>
                </a:solidFill>
                <a:latin typeface="TH Sarabun New"/>
                <a:cs typeface="TH Sarabun New"/>
              </a:rPr>
              <a:t>Eccentric Footing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0" y="5184648"/>
            <a:ext cx="25603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5C6672"/>
                </a:solidFill>
                <a:latin typeface="TH Sarabun New"/>
                <a:cs typeface="TH Sarabun New"/>
              </a:rPr>
              <a:t>ออกแบบ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0" y="5184648"/>
            <a:ext cx="3931920" cy="56692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B8760B"/>
                </a:solidFill>
                <a:latin typeface="TH Sarabun New"/>
                <a:cs typeface="TH Sarabun New"/>
              </a:rPr>
              <a:t>eccentric-footing.pages.dev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" y="6126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1">
                <a:solidFill>
                  <a:srgbClr val="5C6672"/>
                </a:solidFill>
                <a:latin typeface="TH Sarabun New"/>
                <a:cs typeface="TH Sarabun New"/>
              </a:rPr>
              <a:t>ทั้งหมดเป็นผลงานที่ผู้ปฏิบัติงานกรมทางหลวงพัฒนาและใช้งานจริง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64008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F2B13C"/>
                </a:solidFill>
                <a:latin typeface="TH Sarabun New"/>
                <a:cs typeface="TH Sarabun New"/>
              </a:rPr>
              <a:t>ผลที่ได้รับ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371600"/>
            <a:ext cx="105156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0" b="1" i="0">
                <a:solidFill>
                  <a:srgbClr val="9FB3C9"/>
                </a:solidFill>
                <a:latin typeface="TH Sarabun New"/>
                <a:cs typeface="TH Sarabun New"/>
              </a:rPr>
              <a:t>ครึ่งวัน </a:t>
            </a:r>
            <a:r>
              <a:rPr sz="8000" b="1" i="0">
                <a:solidFill>
                  <a:srgbClr val="F2B13C"/>
                </a:solidFill>
                <a:latin typeface="TH Sarabun New"/>
                <a:cs typeface="TH Sarabun New"/>
              </a:rPr>
              <a:t>→ </a:t>
            </a:r>
            <a:r>
              <a:rPr sz="8000" b="1" i="0">
                <a:solidFill>
                  <a:srgbClr val="FFFFFF"/>
                </a:solidFill>
                <a:latin typeface="TH Sarabun New"/>
                <a:cs typeface="TH Sarabun New"/>
              </a:rPr>
              <a:t>5 นาที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292608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0" i="0">
                <a:solidFill>
                  <a:srgbClr val="E7EFF6"/>
                </a:solidFill>
                <a:latin typeface="TH Sarabun New"/>
                <a:cs typeface="TH Sarabun New"/>
              </a:rPr>
              <a:t>งานที่เคยกินทั้งบ่าย… เหลือแค่กดส่ง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4069080"/>
            <a:ext cx="2514600" cy="169164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4343400"/>
            <a:ext cx="2057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100" b="1" i="0">
                <a:solidFill>
                  <a:srgbClr val="F2B13C"/>
                </a:solidFill>
                <a:latin typeface="TH Sarabun New"/>
                <a:cs typeface="TH Sarabun New"/>
              </a:rPr>
              <a:t>คืนเวลา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4983480"/>
            <a:ext cx="2057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E7EFF6"/>
                </a:solidFill>
                <a:latin typeface="TH Sarabun New"/>
                <a:cs typeface="TH Sarabun New"/>
              </a:rPr>
              <a:t>ลดงานประจำที่ทำซ้ำ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47872" y="4069080"/>
            <a:ext cx="2514600" cy="169164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776472" y="4343400"/>
            <a:ext cx="2057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100" b="1" i="0">
                <a:solidFill>
                  <a:srgbClr val="F2B13C"/>
                </a:solidFill>
                <a:latin typeface="TH Sarabun New"/>
                <a:cs typeface="TH Sarabun New"/>
              </a:rPr>
              <a:t>ลดผิดพลาด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76472" y="4983480"/>
            <a:ext cx="2057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E7EFF6"/>
                </a:solidFill>
                <a:latin typeface="TH Sarabun New"/>
                <a:cs typeface="TH Sarabun New"/>
              </a:rPr>
              <a:t>ลดความคลาดเคลื่อนจากการทำมือ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27064" y="4069080"/>
            <a:ext cx="2514600" cy="169164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55664" y="4343400"/>
            <a:ext cx="2057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100" b="1" i="0">
                <a:solidFill>
                  <a:srgbClr val="F2B13C"/>
                </a:solidFill>
                <a:latin typeface="TH Sarabun New"/>
                <a:cs typeface="TH Sarabun New"/>
              </a:rPr>
              <a:t>เข้าถึงง่าย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55664" y="4983480"/>
            <a:ext cx="2057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E7EFF6"/>
                </a:solidFill>
                <a:latin typeface="TH Sarabun New"/>
                <a:cs typeface="TH Sarabun New"/>
              </a:rPr>
              <a:t>ไม่มีพื้นฐานก็เริ่มได้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906256" y="4069080"/>
            <a:ext cx="2514600" cy="1691640"/>
          </a:xfrm>
          <a:prstGeom prst="roundRect">
            <a:avLst>
              <a:gd name="adj" fmla="val 8000"/>
            </a:avLst>
          </a:prstGeom>
          <a:solidFill>
            <a:srgbClr val="1F44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34856" y="4343400"/>
            <a:ext cx="2057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100" b="1" i="0">
                <a:solidFill>
                  <a:srgbClr val="F2B13C"/>
                </a:solidFill>
                <a:latin typeface="TH Sarabun New"/>
                <a:cs typeface="TH Sarabun New"/>
              </a:rPr>
              <a:t>ต่อยอด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34856" y="4983480"/>
            <a:ext cx="2057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E7EFF6"/>
                </a:solidFill>
                <a:latin typeface="TH Sarabun New"/>
                <a:cs typeface="TH Sarabun New"/>
              </a:rPr>
              <a:t>ความรู้หน้างาน + ความเร็ว 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